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charts/chart33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31.xml" ContentType="application/vnd.openxmlformats-officedocument.drawingml.chart+xml"/>
  <Override PartName="/ppt/charts/chart40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charts/chart26.xml" ContentType="application/vnd.openxmlformats-officedocument.drawingml.char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12"/>
          <c:w val="0.90602884708857612"/>
          <c:h val="0.7165111601663408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46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67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55633280"/>
        <c:axId val="256259584"/>
      </c:barChart>
      <c:catAx>
        <c:axId val="25563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6259584"/>
        <c:crosses val="autoZero"/>
        <c:auto val="1"/>
        <c:lblAlgn val="ctr"/>
        <c:lblOffset val="100"/>
      </c:catAx>
      <c:valAx>
        <c:axId val="256259584"/>
        <c:scaling>
          <c:orientation val="minMax"/>
        </c:scaling>
        <c:axPos val="l"/>
        <c:numFmt formatCode="General" sourceLinked="1"/>
        <c:tickLblPos val="nextTo"/>
        <c:crossAx val="255633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AFER.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66</c:v>
                </c:pt>
                <c:pt idx="1">
                  <c:v>2</c:v>
                </c:pt>
                <c:pt idx="2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AFER.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73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AFER.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48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22027136"/>
        <c:axId val="222569600"/>
      </c:barChart>
      <c:catAx>
        <c:axId val="22202713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22569600"/>
        <c:crosses val="autoZero"/>
        <c:auto val="1"/>
        <c:lblAlgn val="ctr"/>
        <c:lblOffset val="100"/>
      </c:catAx>
      <c:valAx>
        <c:axId val="222569600"/>
        <c:scaling>
          <c:orientation val="minMax"/>
        </c:scaling>
        <c:axPos val="l"/>
        <c:majorGridlines/>
        <c:numFmt formatCode="General" sourceLinked="1"/>
        <c:tickLblPos val="nextTo"/>
        <c:crossAx val="222027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153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80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</c:ser>
        <c:axId val="253244160"/>
        <c:axId val="253245696"/>
      </c:barChart>
      <c:catAx>
        <c:axId val="2532441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3245696"/>
        <c:crosses val="autoZero"/>
        <c:auto val="1"/>
        <c:lblAlgn val="ctr"/>
        <c:lblOffset val="100"/>
      </c:catAx>
      <c:valAx>
        <c:axId val="253245696"/>
        <c:scaling>
          <c:orientation val="minMax"/>
        </c:scaling>
        <c:axPos val="l"/>
        <c:majorGridlines/>
        <c:numFmt formatCode="General" sourceLinked="1"/>
        <c:tickLblPos val="nextTo"/>
        <c:crossAx val="2532441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37"/>
          <c:w val="0.90602884708857112"/>
          <c:h val="0.716511160166343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MONI.</c:v>
                </c:pt>
                <c:pt idx="1">
                  <c:v>AVER. GRO. MONI.</c:v>
                </c:pt>
                <c:pt idx="2">
                  <c:v>MAL.NU.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MONI.</c:v>
                </c:pt>
                <c:pt idx="1">
                  <c:v>AVER. GRO. MONI.</c:v>
                </c:pt>
                <c:pt idx="2">
                  <c:v>MAL.NU.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MONI.</c:v>
                </c:pt>
                <c:pt idx="1">
                  <c:v>AVER. GRO. MONI.</c:v>
                </c:pt>
                <c:pt idx="2">
                  <c:v>MAL.NU.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253449728"/>
        <c:axId val="253451264"/>
      </c:barChart>
      <c:catAx>
        <c:axId val="25344972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3451264"/>
        <c:crosses val="autoZero"/>
        <c:auto val="1"/>
        <c:lblAlgn val="ctr"/>
        <c:lblOffset val="100"/>
      </c:catAx>
      <c:valAx>
        <c:axId val="253451264"/>
        <c:scaling>
          <c:orientation val="minMax"/>
        </c:scaling>
        <c:axPos val="l"/>
        <c:majorGridlines/>
        <c:numFmt formatCode="General" sourceLinked="1"/>
        <c:tickLblPos val="nextTo"/>
        <c:crossAx val="2534497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43"/>
          <c:w val="0.90602884708857812"/>
          <c:h val="0.7165111601663398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128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253983360"/>
        <c:axId val="253989248"/>
      </c:barChart>
      <c:catAx>
        <c:axId val="2539833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3989248"/>
        <c:crosses val="autoZero"/>
        <c:auto val="1"/>
        <c:lblAlgn val="ctr"/>
        <c:lblOffset val="100"/>
      </c:catAx>
      <c:valAx>
        <c:axId val="253989248"/>
        <c:scaling>
          <c:orientation val="minMax"/>
        </c:scaling>
        <c:axPos val="l"/>
        <c:majorGridlines/>
        <c:numFmt formatCode="General" sourceLinked="1"/>
        <c:tickLblPos val="nextTo"/>
        <c:crossAx val="2539833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AVER.GRO. MO.</c:v>
                </c:pt>
                <c:pt idx="2">
                  <c:v>% OF MAL. 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</c:v>
                </c:pt>
                <c:pt idx="1">
                  <c:v>2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AVER.GRO. MO.</c:v>
                </c:pt>
                <c:pt idx="2">
                  <c:v>% OF MAL. 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261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AVER.GRO. MO.</c:v>
                </c:pt>
                <c:pt idx="2">
                  <c:v>% OF MAL. 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137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axId val="254245120"/>
        <c:axId val="254259200"/>
      </c:barChart>
      <c:catAx>
        <c:axId val="2542451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4259200"/>
        <c:crosses val="autoZero"/>
        <c:auto val="1"/>
        <c:lblAlgn val="ctr"/>
        <c:lblOffset val="100"/>
      </c:catAx>
      <c:valAx>
        <c:axId val="254259200"/>
        <c:scaling>
          <c:orientation val="minMax"/>
        </c:scaling>
        <c:axPos val="l"/>
        <c:majorGridlines/>
        <c:numFmt formatCode="General" sourceLinked="1"/>
        <c:tickLblPos val="nextTo"/>
        <c:crossAx val="2542451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168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253879040"/>
        <c:axId val="253880576"/>
      </c:barChart>
      <c:catAx>
        <c:axId val="2538790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3880576"/>
        <c:crosses val="autoZero"/>
        <c:auto val="1"/>
        <c:lblAlgn val="ctr"/>
        <c:lblOffset val="100"/>
      </c:catAx>
      <c:valAx>
        <c:axId val="253880576"/>
        <c:scaling>
          <c:orientation val="minMax"/>
        </c:scaling>
        <c:axPos val="l"/>
        <c:majorGridlines/>
        <c:numFmt formatCode="General" sourceLinked="1"/>
        <c:tickLblPos val="nextTo"/>
        <c:crossAx val="2538790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71</c:v>
                </c:pt>
                <c:pt idx="1">
                  <c:v>9</c:v>
                </c:pt>
                <c:pt idx="2">
                  <c:v>1</c:v>
                </c:pt>
              </c:numCache>
            </c:numRef>
          </c:val>
        </c:ser>
        <c:axId val="255107072"/>
        <c:axId val="255108608"/>
      </c:barChart>
      <c:catAx>
        <c:axId val="2551070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108608"/>
        <c:crosses val="autoZero"/>
        <c:auto val="1"/>
        <c:lblAlgn val="ctr"/>
        <c:lblOffset val="100"/>
      </c:catAx>
      <c:valAx>
        <c:axId val="255108608"/>
        <c:scaling>
          <c:orientation val="minMax"/>
        </c:scaling>
        <c:axPos val="l"/>
        <c:majorGridlines/>
        <c:numFmt formatCode="General" sourceLinked="1"/>
        <c:tickLblPos val="nextTo"/>
        <c:crossAx val="2551070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93"/>
          <c:w val="0.90602884708857456"/>
          <c:h val="0.716511160166341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64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</c:v>
                </c:pt>
                <c:pt idx="1">
                  <c:v>2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69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axId val="255170816"/>
        <c:axId val="255188992"/>
      </c:barChart>
      <c:catAx>
        <c:axId val="2551708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188992"/>
        <c:crosses val="autoZero"/>
        <c:auto val="1"/>
        <c:lblAlgn val="ctr"/>
        <c:lblOffset val="100"/>
      </c:catAx>
      <c:valAx>
        <c:axId val="255188992"/>
        <c:scaling>
          <c:orientation val="minMax"/>
        </c:scaling>
        <c:axPos val="l"/>
        <c:majorGridlines/>
        <c:numFmt formatCode="General" sourceLinked="1"/>
        <c:tickLblPos val="nextTo"/>
        <c:crossAx val="255170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134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107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axId val="255321984"/>
        <c:axId val="255323520"/>
      </c:barChart>
      <c:catAx>
        <c:axId val="2553219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323520"/>
        <c:crosses val="autoZero"/>
        <c:auto val="1"/>
        <c:lblAlgn val="ctr"/>
        <c:lblOffset val="100"/>
      </c:catAx>
      <c:valAx>
        <c:axId val="255323520"/>
        <c:scaling>
          <c:orientation val="minMax"/>
        </c:scaling>
        <c:axPos val="l"/>
        <c:majorGridlines/>
        <c:numFmt formatCode="General" sourceLinked="1"/>
        <c:tickLblPos val="nextTo"/>
        <c:crossAx val="255321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139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55469056"/>
        <c:axId val="255470592"/>
      </c:barChart>
      <c:catAx>
        <c:axId val="2554690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470592"/>
        <c:crosses val="autoZero"/>
        <c:auto val="1"/>
        <c:lblAlgn val="ctr"/>
        <c:lblOffset val="100"/>
      </c:catAx>
      <c:valAx>
        <c:axId val="255470592"/>
        <c:scaling>
          <c:orientation val="minMax"/>
        </c:scaling>
        <c:axPos val="l"/>
        <c:majorGridlines/>
        <c:numFmt formatCode="General" sourceLinked="1"/>
        <c:tickLblPos val="nextTo"/>
        <c:crossAx val="255469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82"/>
          <c:w val="0.90602884708857412"/>
          <c:h val="0.7165111601663418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48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103</c:v>
                </c:pt>
                <c:pt idx="1">
                  <c:v>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78</c:v>
                </c:pt>
                <c:pt idx="1">
                  <c:v>9</c:v>
                </c:pt>
                <c:pt idx="2">
                  <c:v>6</c:v>
                </c:pt>
              </c:numCache>
            </c:numRef>
          </c:val>
        </c:ser>
        <c:axId val="84131840"/>
        <c:axId val="84133376"/>
      </c:barChart>
      <c:catAx>
        <c:axId val="841318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4133376"/>
        <c:crosses val="autoZero"/>
        <c:auto val="1"/>
        <c:lblAlgn val="ctr"/>
        <c:lblOffset val="100"/>
      </c:catAx>
      <c:valAx>
        <c:axId val="84133376"/>
        <c:scaling>
          <c:orientation val="minMax"/>
        </c:scaling>
        <c:axPos val="l"/>
        <c:majorGridlines/>
        <c:numFmt formatCode="General" sourceLinked="1"/>
        <c:tickLblPos val="nextTo"/>
        <c:crossAx val="841318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axId val="255026304"/>
        <c:axId val="255027840"/>
      </c:barChart>
      <c:catAx>
        <c:axId val="2550263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027840"/>
        <c:crosses val="autoZero"/>
        <c:auto val="1"/>
        <c:lblAlgn val="ctr"/>
        <c:lblOffset val="100"/>
      </c:catAx>
      <c:valAx>
        <c:axId val="255027840"/>
        <c:scaling>
          <c:orientation val="minMax"/>
        </c:scaling>
        <c:axPos val="l"/>
        <c:majorGridlines/>
        <c:numFmt formatCode="General" sourceLinked="1"/>
        <c:tickLblPos val="nextTo"/>
        <c:crossAx val="2550263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100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</c:v>
                </c:pt>
                <c:pt idx="1">
                  <c:v>6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54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axId val="255824640"/>
        <c:axId val="255826176"/>
      </c:barChart>
      <c:catAx>
        <c:axId val="25582464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826176"/>
        <c:crosses val="autoZero"/>
        <c:auto val="1"/>
        <c:lblAlgn val="ctr"/>
        <c:lblOffset val="100"/>
      </c:catAx>
      <c:valAx>
        <c:axId val="255826176"/>
        <c:scaling>
          <c:orientation val="minMax"/>
        </c:scaling>
        <c:axPos val="l"/>
        <c:majorGridlines/>
        <c:numFmt formatCode="General" sourceLinked="1"/>
        <c:tickLblPos val="nextTo"/>
        <c:crossAx val="25582464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255936384"/>
        <c:axId val="255937920"/>
      </c:barChart>
      <c:catAx>
        <c:axId val="2559363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5937920"/>
        <c:crosses val="autoZero"/>
        <c:auto val="1"/>
        <c:lblAlgn val="ctr"/>
        <c:lblOffset val="100"/>
      </c:catAx>
      <c:valAx>
        <c:axId val="255937920"/>
        <c:scaling>
          <c:orientation val="minMax"/>
        </c:scaling>
        <c:axPos val="l"/>
        <c:majorGridlines/>
        <c:numFmt formatCode="General" sourceLinked="1"/>
        <c:tickLblPos val="nextTo"/>
        <c:crossAx val="2559363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72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axId val="258169472"/>
        <c:axId val="258318720"/>
      </c:barChart>
      <c:catAx>
        <c:axId val="2581694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318720"/>
        <c:crosses val="autoZero"/>
        <c:auto val="1"/>
        <c:lblAlgn val="ctr"/>
        <c:lblOffset val="100"/>
      </c:catAx>
      <c:valAx>
        <c:axId val="258318720"/>
        <c:scaling>
          <c:orientation val="minMax"/>
        </c:scaling>
        <c:axPos val="l"/>
        <c:majorGridlines/>
        <c:numFmt formatCode="General" sourceLinked="1"/>
        <c:tickLblPos val="nextTo"/>
        <c:crossAx val="2581694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48"/>
          <c:w val="0.90602884708857856"/>
          <c:h val="0.7165111601663396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65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105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54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axId val="258573056"/>
        <c:axId val="258574592"/>
      </c:barChart>
      <c:catAx>
        <c:axId val="2585730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574592"/>
        <c:crosses val="autoZero"/>
        <c:auto val="1"/>
        <c:lblAlgn val="ctr"/>
        <c:lblOffset val="100"/>
      </c:catAx>
      <c:valAx>
        <c:axId val="258574592"/>
        <c:scaling>
          <c:orientation val="minMax"/>
        </c:scaling>
        <c:axPos val="l"/>
        <c:majorGridlines/>
        <c:numFmt formatCode="General" sourceLinked="1"/>
        <c:tickLblPos val="nextTo"/>
        <c:crossAx val="2585730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90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93</c:v>
                </c:pt>
                <c:pt idx="1">
                  <c:v>8</c:v>
                </c:pt>
                <c:pt idx="2">
                  <c:v>1</c:v>
                </c:pt>
              </c:numCache>
            </c:numRef>
          </c:val>
        </c:ser>
        <c:axId val="258941696"/>
        <c:axId val="258943232"/>
      </c:barChart>
      <c:catAx>
        <c:axId val="2589416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8943232"/>
        <c:crosses val="autoZero"/>
        <c:auto val="1"/>
        <c:lblAlgn val="ctr"/>
        <c:lblOffset val="100"/>
      </c:catAx>
      <c:valAx>
        <c:axId val="258943232"/>
        <c:scaling>
          <c:orientation val="minMax"/>
        </c:scaling>
        <c:axPos val="l"/>
        <c:majorGridlines/>
        <c:numFmt formatCode="General" sourceLinked="1"/>
        <c:tickLblPos val="nextTo"/>
        <c:crossAx val="2589416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143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173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137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259302528"/>
        <c:axId val="259304064"/>
      </c:barChart>
      <c:catAx>
        <c:axId val="25930252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304064"/>
        <c:crosses val="autoZero"/>
        <c:auto val="1"/>
        <c:lblAlgn val="ctr"/>
        <c:lblOffset val="100"/>
      </c:catAx>
      <c:valAx>
        <c:axId val="259304064"/>
        <c:scaling>
          <c:orientation val="minMax"/>
        </c:scaling>
        <c:axPos val="l"/>
        <c:majorGridlines/>
        <c:numFmt formatCode="General" sourceLinked="1"/>
        <c:tickLblPos val="nextTo"/>
        <c:crossAx val="2593025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1"/>
          <c:w val="0.90602884708857212"/>
          <c:h val="0.716511160166342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98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116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155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axId val="259736320"/>
        <c:axId val="259737856"/>
      </c:barChart>
      <c:catAx>
        <c:axId val="25973632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737856"/>
        <c:crosses val="autoZero"/>
        <c:auto val="1"/>
        <c:lblAlgn val="ctr"/>
        <c:lblOffset val="100"/>
      </c:catAx>
      <c:valAx>
        <c:axId val="259737856"/>
        <c:scaling>
          <c:orientation val="minMax"/>
        </c:scaling>
        <c:axPos val="l"/>
        <c:majorGridlines/>
        <c:numFmt formatCode="General" sourceLinked="1"/>
        <c:tickLblPos val="nextTo"/>
        <c:crossAx val="259736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29"/>
          <c:w val="0.90602884708857712"/>
          <c:h val="0.716511160166340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102</c:v>
                </c:pt>
                <c:pt idx="1">
                  <c:v>3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79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axId val="259271680"/>
        <c:axId val="259773184"/>
      </c:barChart>
      <c:catAx>
        <c:axId val="2592716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59773184"/>
        <c:crosses val="autoZero"/>
        <c:auto val="1"/>
        <c:lblAlgn val="ctr"/>
        <c:lblOffset val="100"/>
      </c:catAx>
      <c:valAx>
        <c:axId val="259773184"/>
        <c:scaling>
          <c:orientation val="minMax"/>
        </c:scaling>
        <c:axPos val="l"/>
        <c:majorGridlines/>
        <c:numFmt formatCode="General" sourceLinked="1"/>
        <c:tickLblPos val="nextTo"/>
        <c:crossAx val="259271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102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59</c:v>
                </c:pt>
                <c:pt idx="1">
                  <c:v>9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</c:ser>
        <c:axId val="260242432"/>
        <c:axId val="260252416"/>
      </c:barChart>
      <c:catAx>
        <c:axId val="2602424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252416"/>
        <c:crosses val="autoZero"/>
        <c:auto val="1"/>
        <c:lblAlgn val="ctr"/>
        <c:lblOffset val="100"/>
      </c:catAx>
      <c:valAx>
        <c:axId val="260252416"/>
        <c:scaling>
          <c:orientation val="minMax"/>
        </c:scaling>
        <c:axPos val="l"/>
        <c:majorGridlines/>
        <c:numFmt formatCode="General" sourceLinked="1"/>
        <c:tickLblPos val="nextTo"/>
        <c:crossAx val="2602424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MONI.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</c:v>
                </c:pt>
                <c:pt idx="1">
                  <c:v>3</c:v>
                </c:pt>
                <c:pt idx="2">
                  <c:v>22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MONI.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MONI.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84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84526592"/>
        <c:axId val="84528128"/>
      </c:barChart>
      <c:catAx>
        <c:axId val="8452659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4528128"/>
        <c:crosses val="autoZero"/>
        <c:auto val="1"/>
        <c:lblAlgn val="ctr"/>
        <c:lblOffset val="100"/>
      </c:catAx>
      <c:valAx>
        <c:axId val="84528128"/>
        <c:scaling>
          <c:orientation val="minMax"/>
        </c:scaling>
        <c:axPos val="l"/>
        <c:majorGridlines/>
        <c:numFmt formatCode="General" sourceLinked="1"/>
        <c:tickLblPos val="nextTo"/>
        <c:crossAx val="845265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37"/>
          <c:w val="0.90602884708857112"/>
          <c:h val="0.716511160166343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AVER.GRO. MONI.</c:v>
                </c:pt>
                <c:pt idx="2">
                  <c:v>% OF MAL.NU.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165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AVER.GRO. MONI.</c:v>
                </c:pt>
                <c:pt idx="2">
                  <c:v>% OF MAL.NU.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107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AVER.GRO. MONI.</c:v>
                </c:pt>
                <c:pt idx="2">
                  <c:v>% OF MAL.NU.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83</c:v>
                </c:pt>
                <c:pt idx="1">
                  <c:v>4</c:v>
                </c:pt>
                <c:pt idx="2">
                  <c:v>11</c:v>
                </c:pt>
              </c:numCache>
            </c:numRef>
          </c:val>
        </c:ser>
        <c:axId val="260336256"/>
        <c:axId val="260342144"/>
      </c:barChart>
      <c:catAx>
        <c:axId val="2603362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342144"/>
        <c:crosses val="autoZero"/>
        <c:auto val="1"/>
        <c:lblAlgn val="ctr"/>
        <c:lblOffset val="100"/>
      </c:catAx>
      <c:valAx>
        <c:axId val="260342144"/>
        <c:scaling>
          <c:orientation val="minMax"/>
        </c:scaling>
        <c:axPos val="l"/>
        <c:majorGridlines/>
        <c:numFmt formatCode="General" sourceLinked="1"/>
        <c:tickLblPos val="nextTo"/>
        <c:crossAx val="2603362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8"/>
          <c:w val="0.90602884708857312"/>
          <c:h val="0.716511160166342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78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125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92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60106112"/>
        <c:axId val="260107648"/>
      </c:barChart>
      <c:catAx>
        <c:axId val="2601061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107648"/>
        <c:crosses val="autoZero"/>
        <c:auto val="1"/>
        <c:lblAlgn val="ctr"/>
        <c:lblOffset val="100"/>
      </c:catAx>
      <c:valAx>
        <c:axId val="260107648"/>
        <c:scaling>
          <c:orientation val="minMax"/>
        </c:scaling>
        <c:axPos val="l"/>
        <c:majorGridlines/>
        <c:numFmt formatCode="General" sourceLinked="1"/>
        <c:tickLblPos val="nextTo"/>
        <c:crossAx val="260106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57"/>
          <c:w val="0.90602884708857256"/>
          <c:h val="0.716511160166342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104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56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60791296"/>
        <c:axId val="260813568"/>
      </c:barChart>
      <c:catAx>
        <c:axId val="26079129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0813568"/>
        <c:crosses val="autoZero"/>
        <c:auto val="1"/>
        <c:lblAlgn val="ctr"/>
        <c:lblOffset val="100"/>
      </c:catAx>
      <c:valAx>
        <c:axId val="260813568"/>
        <c:scaling>
          <c:orientation val="minMax"/>
        </c:scaling>
        <c:axPos val="l"/>
        <c:majorGridlines/>
        <c:numFmt formatCode="General" sourceLinked="1"/>
        <c:tickLblPos val="nextTo"/>
        <c:crossAx val="26079129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04"/>
          <c:w val="0.90602884708857556"/>
          <c:h val="0.716511160166341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98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208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231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axId val="261244416"/>
        <c:axId val="261245952"/>
      </c:barChart>
      <c:catAx>
        <c:axId val="26124441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1245952"/>
        <c:crosses val="autoZero"/>
        <c:auto val="1"/>
        <c:lblAlgn val="ctr"/>
        <c:lblOffset val="100"/>
      </c:catAx>
      <c:valAx>
        <c:axId val="261245952"/>
        <c:scaling>
          <c:orientation val="minMax"/>
        </c:scaling>
        <c:axPos val="l"/>
        <c:majorGridlines/>
        <c:numFmt formatCode="General" sourceLinked="1"/>
        <c:tickLblPos val="nextTo"/>
        <c:crossAx val="2612444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54"/>
          <c:w val="0.90602884708857911"/>
          <c:h val="0.716511160166339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79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91</c:v>
                </c:pt>
                <c:pt idx="1">
                  <c:v>5</c:v>
                </c:pt>
                <c:pt idx="2">
                  <c:v>2</c:v>
                </c:pt>
              </c:numCache>
            </c:numRef>
          </c:val>
        </c:ser>
        <c:axId val="265920512"/>
        <c:axId val="265922048"/>
      </c:barChart>
      <c:catAx>
        <c:axId val="26592051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5922048"/>
        <c:crosses val="autoZero"/>
        <c:auto val="1"/>
        <c:lblAlgn val="ctr"/>
        <c:lblOffset val="100"/>
      </c:catAx>
      <c:valAx>
        <c:axId val="265922048"/>
        <c:scaling>
          <c:orientation val="minMax"/>
        </c:scaling>
        <c:axPos val="l"/>
        <c:majorGridlines/>
        <c:numFmt formatCode="General" sourceLinked="1"/>
        <c:tickLblPos val="nextTo"/>
        <c:crossAx val="2659205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98"/>
          <c:w val="0.90602884708857512"/>
          <c:h val="0.716511160166341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163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87</c:v>
                </c:pt>
                <c:pt idx="1">
                  <c:v>9</c:v>
                </c:pt>
                <c:pt idx="2">
                  <c:v>11</c:v>
                </c:pt>
              </c:numCache>
            </c:numRef>
          </c:val>
        </c:ser>
        <c:axId val="266323456"/>
        <c:axId val="266324992"/>
      </c:barChart>
      <c:catAx>
        <c:axId val="2663234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6324992"/>
        <c:crosses val="autoZero"/>
        <c:auto val="1"/>
        <c:lblAlgn val="ctr"/>
        <c:lblOffset val="100"/>
      </c:catAx>
      <c:valAx>
        <c:axId val="266324992"/>
        <c:scaling>
          <c:orientation val="minMax"/>
        </c:scaling>
        <c:axPos val="l"/>
        <c:majorGridlines/>
        <c:numFmt formatCode="General" sourceLinked="1"/>
        <c:tickLblPos val="nextTo"/>
        <c:crossAx val="266323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37"/>
          <c:w val="0.90602884708857112"/>
          <c:h val="0.716511160166343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MONI.</c:v>
                </c:pt>
                <c:pt idx="1">
                  <c:v>AVER. GRO. MON.</c:v>
                </c:pt>
                <c:pt idx="2">
                  <c:v>% OF MAL 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83</c:v>
                </c:pt>
                <c:pt idx="1">
                  <c:v>1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MONI.</c:v>
                </c:pt>
                <c:pt idx="1">
                  <c:v>AVER. GRO. MON.</c:v>
                </c:pt>
                <c:pt idx="2">
                  <c:v>% OF MAL 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MONI.</c:v>
                </c:pt>
                <c:pt idx="1">
                  <c:v>AVER. GRO. MON.</c:v>
                </c:pt>
                <c:pt idx="2">
                  <c:v>% OF MAL 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145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axId val="267509760"/>
        <c:axId val="267511296"/>
      </c:barChart>
      <c:catAx>
        <c:axId val="2675097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511296"/>
        <c:crosses val="autoZero"/>
        <c:auto val="1"/>
        <c:lblAlgn val="ctr"/>
        <c:lblOffset val="100"/>
      </c:catAx>
      <c:valAx>
        <c:axId val="267511296"/>
        <c:scaling>
          <c:orientation val="minMax"/>
        </c:scaling>
        <c:axPos val="l"/>
        <c:majorGridlines/>
        <c:numFmt formatCode="General" sourceLinked="1"/>
        <c:tickLblPos val="nextTo"/>
        <c:crossAx val="2675097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34"/>
          <c:w val="0.90602884708857756"/>
          <c:h val="0.716511160166340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107</c:v>
                </c:pt>
                <c:pt idx="1">
                  <c:v>1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49</c:v>
                </c:pt>
                <c:pt idx="1">
                  <c:v>1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75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axId val="267987200"/>
        <c:axId val="267997184"/>
      </c:barChart>
      <c:catAx>
        <c:axId val="2679872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7997184"/>
        <c:crosses val="autoZero"/>
        <c:auto val="1"/>
        <c:lblAlgn val="ctr"/>
        <c:lblOffset val="100"/>
      </c:catAx>
      <c:valAx>
        <c:axId val="267997184"/>
        <c:scaling>
          <c:orientation val="minMax"/>
        </c:scaling>
        <c:axPos val="l"/>
        <c:majorGridlines/>
        <c:numFmt formatCode="General" sourceLinked="1"/>
        <c:tickLblPos val="nextTo"/>
        <c:crossAx val="2679872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 . MONI.</c:v>
                </c:pt>
                <c:pt idx="1">
                  <c:v>AVER.GRO. MON.</c:v>
                </c:pt>
                <c:pt idx="2">
                  <c:v>% OF MAL 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74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 . MONI.</c:v>
                </c:pt>
                <c:pt idx="1">
                  <c:v>AVER.GRO. MON.</c:v>
                </c:pt>
                <c:pt idx="2">
                  <c:v>% OF MAL 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145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 . MONI.</c:v>
                </c:pt>
                <c:pt idx="1">
                  <c:v>AVER.GRO. MON.</c:v>
                </c:pt>
                <c:pt idx="2">
                  <c:v>% OF MAL 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107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</c:ser>
        <c:axId val="268082560"/>
        <c:axId val="268096640"/>
      </c:barChart>
      <c:catAx>
        <c:axId val="26808256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096640"/>
        <c:crosses val="autoZero"/>
        <c:auto val="1"/>
        <c:lblAlgn val="ctr"/>
        <c:lblOffset val="100"/>
      </c:catAx>
      <c:valAx>
        <c:axId val="268096640"/>
        <c:scaling>
          <c:orientation val="minMax"/>
        </c:scaling>
        <c:axPos val="l"/>
        <c:majorGridlines/>
        <c:numFmt formatCode="General" sourceLinked="1"/>
        <c:tickLblPos val="nextTo"/>
        <c:crossAx val="26808256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68"/>
          <c:w val="0.90602884708857312"/>
          <c:h val="0.716511160166342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79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68224000"/>
        <c:axId val="268225536"/>
      </c:barChart>
      <c:catAx>
        <c:axId val="2682240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225536"/>
        <c:crosses val="autoZero"/>
        <c:auto val="1"/>
        <c:lblAlgn val="ctr"/>
        <c:lblOffset val="100"/>
      </c:catAx>
      <c:valAx>
        <c:axId val="268225536"/>
        <c:scaling>
          <c:orientation val="minMax"/>
        </c:scaling>
        <c:axPos val="l"/>
        <c:majorGridlines/>
        <c:numFmt formatCode="General" sourceLinked="1"/>
        <c:tickLblPos val="nextTo"/>
        <c:crossAx val="268224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29"/>
          <c:w val="0.90602884708857068"/>
          <c:h val="0.716511160166343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WET.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193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WET.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594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WET.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467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axId val="84092800"/>
        <c:axId val="84094336"/>
      </c:barChart>
      <c:catAx>
        <c:axId val="8409280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4094336"/>
        <c:crosses val="autoZero"/>
        <c:auto val="1"/>
        <c:lblAlgn val="ctr"/>
        <c:lblOffset val="100"/>
      </c:catAx>
      <c:valAx>
        <c:axId val="84094336"/>
        <c:scaling>
          <c:orientation val="minMax"/>
        </c:scaling>
        <c:axPos val="l"/>
        <c:majorGridlines/>
        <c:numFmt formatCode="General" sourceLinked="1"/>
        <c:tickLblPos val="nextTo"/>
        <c:crossAx val="84092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54"/>
          <c:w val="0.90602884708857911"/>
          <c:h val="0.71651116016633931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83</c:v>
                </c:pt>
                <c:pt idx="1">
                  <c:v>8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173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</c:ser>
        <c:axId val="268429568"/>
        <c:axId val="268451840"/>
      </c:barChart>
      <c:catAx>
        <c:axId val="2684295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451840"/>
        <c:crosses val="autoZero"/>
        <c:auto val="1"/>
        <c:lblAlgn val="ctr"/>
        <c:lblOffset val="100"/>
      </c:catAx>
      <c:valAx>
        <c:axId val="268451840"/>
        <c:scaling>
          <c:orientation val="minMax"/>
        </c:scaling>
        <c:axPos val="l"/>
        <c:majorGridlines/>
        <c:numFmt formatCode="General" sourceLinked="1"/>
        <c:tickLblPos val="nextTo"/>
        <c:crossAx val="268429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119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150</c:v>
                </c:pt>
                <c:pt idx="1">
                  <c:v>2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102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axId val="268622848"/>
        <c:axId val="268636928"/>
      </c:barChart>
      <c:catAx>
        <c:axId val="26862284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636928"/>
        <c:crosses val="autoZero"/>
        <c:auto val="1"/>
        <c:lblAlgn val="ctr"/>
        <c:lblOffset val="100"/>
      </c:catAx>
      <c:valAx>
        <c:axId val="268636928"/>
        <c:scaling>
          <c:orientation val="minMax"/>
        </c:scaling>
        <c:axPos val="l"/>
        <c:majorGridlines/>
        <c:numFmt formatCode="General" sourceLinked="1"/>
        <c:tickLblPos val="nextTo"/>
        <c:crossAx val="2686228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59"/>
          <c:w val="0.90602884708857956"/>
          <c:h val="0.716511160166339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77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112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93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</c:ser>
        <c:axId val="268910976"/>
        <c:axId val="268912512"/>
      </c:barChart>
      <c:catAx>
        <c:axId val="2689109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68912512"/>
        <c:crosses val="autoZero"/>
        <c:auto val="1"/>
        <c:lblAlgn val="ctr"/>
        <c:lblOffset val="100"/>
      </c:catAx>
      <c:valAx>
        <c:axId val="268912512"/>
        <c:scaling>
          <c:orientation val="minMax"/>
        </c:scaling>
        <c:axPos val="l"/>
        <c:majorGridlines/>
        <c:numFmt formatCode="General" sourceLinked="1"/>
        <c:tickLblPos val="nextTo"/>
        <c:crossAx val="268910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131</c:v>
                </c:pt>
                <c:pt idx="1">
                  <c:v>1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94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axId val="84723584"/>
        <c:axId val="84725120"/>
      </c:barChart>
      <c:catAx>
        <c:axId val="847235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4725120"/>
        <c:crosses val="autoZero"/>
        <c:auto val="1"/>
        <c:lblAlgn val="ctr"/>
        <c:lblOffset val="100"/>
      </c:catAx>
      <c:valAx>
        <c:axId val="84725120"/>
        <c:scaling>
          <c:orientation val="minMax"/>
        </c:scaling>
        <c:axPos val="l"/>
        <c:majorGridlines/>
        <c:numFmt formatCode="General" sourceLinked="1"/>
        <c:tickLblPos val="nextTo"/>
        <c:crossAx val="84723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223"/>
          <c:w val="0.90602884708857656"/>
          <c:h val="0.716511160166340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86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axId val="92132864"/>
        <c:axId val="92134400"/>
      </c:barChart>
      <c:catAx>
        <c:axId val="9213286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2134400"/>
        <c:crosses val="autoZero"/>
        <c:auto val="1"/>
        <c:lblAlgn val="ctr"/>
        <c:lblOffset val="100"/>
      </c:catAx>
      <c:valAx>
        <c:axId val="92134400"/>
        <c:scaling>
          <c:orientation val="minMax"/>
        </c:scaling>
        <c:axPos val="l"/>
        <c:majorGridlines/>
        <c:numFmt formatCode="General" sourceLinked="1"/>
        <c:tickLblPos val="nextTo"/>
        <c:crossAx val="921328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 MON.</c:v>
                </c:pt>
                <c:pt idx="2">
                  <c:v>% OF 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92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 MON.</c:v>
                </c:pt>
                <c:pt idx="2">
                  <c:v>% OF 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79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 MON.</c:v>
                </c:pt>
                <c:pt idx="2">
                  <c:v>% OF 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51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axId val="84673280"/>
        <c:axId val="84674816"/>
      </c:barChart>
      <c:catAx>
        <c:axId val="84673280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84674816"/>
        <c:crosses val="autoZero"/>
        <c:auto val="1"/>
        <c:lblAlgn val="ctr"/>
        <c:lblOffset val="100"/>
      </c:catAx>
      <c:valAx>
        <c:axId val="84674816"/>
        <c:scaling>
          <c:orientation val="minMax"/>
        </c:scaling>
        <c:axPos val="l"/>
        <c:majorGridlines/>
        <c:numFmt formatCode="General" sourceLinked="1"/>
        <c:tickLblPos val="nextTo"/>
        <c:crossAx val="846732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 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 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GRO. MON.</c:v>
                </c:pt>
                <c:pt idx="1">
                  <c:v>AVER. GRO. MON.</c:v>
                </c:pt>
                <c:pt idx="2">
                  <c:v>% OF MAL 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106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axId val="214352256"/>
        <c:axId val="214353792"/>
      </c:barChart>
      <c:catAx>
        <c:axId val="21435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14353792"/>
        <c:crosses val="autoZero"/>
        <c:auto val="1"/>
        <c:lblAlgn val="ctr"/>
        <c:lblOffset val="100"/>
      </c:catAx>
      <c:valAx>
        <c:axId val="214353792"/>
        <c:scaling>
          <c:orientation val="minMax"/>
        </c:scaling>
        <c:axPos val="l"/>
        <c:majorGridlines/>
        <c:numFmt formatCode="General" sourceLinked="1"/>
        <c:tickLblPos val="nextTo"/>
        <c:crossAx val="2143522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8.4993559832798674E-2"/>
          <c:y val="0.14409684745545145"/>
          <c:w val="0.90602884708857157"/>
          <c:h val="0.7165111601663430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2070-2071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NEW GR. MON.</c:v>
                </c:pt>
                <c:pt idx="1">
                  <c:v>AVR. WET.</c:v>
                </c:pt>
                <c:pt idx="2">
                  <c:v>MALNU.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174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2071-2072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GR. MON.</c:v>
                </c:pt>
                <c:pt idx="1">
                  <c:v>AVR. WET.</c:v>
                </c:pt>
                <c:pt idx="2">
                  <c:v>MALNU.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2072-2073</c:v>
                </c:pt>
              </c:strCache>
            </c:strRef>
          </c:tx>
          <c:dLbls>
            <c:showVal val="1"/>
          </c:dLbls>
          <c:cat>
            <c:strRef>
              <c:f>Sheet1!$A$2:$A$4</c:f>
              <c:strCache>
                <c:ptCount val="3"/>
                <c:pt idx="0">
                  <c:v>NEW GR. MON.</c:v>
                </c:pt>
                <c:pt idx="1">
                  <c:v>AVR. WET.</c:v>
                </c:pt>
                <c:pt idx="2">
                  <c:v>MALNU.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71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axId val="220269568"/>
        <c:axId val="220283648"/>
      </c:barChart>
      <c:catAx>
        <c:axId val="220269568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220283648"/>
        <c:crosses val="autoZero"/>
        <c:auto val="1"/>
        <c:lblAlgn val="ctr"/>
        <c:lblOffset val="100"/>
      </c:catAx>
      <c:valAx>
        <c:axId val="220283648"/>
        <c:scaling>
          <c:orientation val="minMax"/>
        </c:scaling>
        <c:axPos val="l"/>
        <c:majorGridlines/>
        <c:numFmt formatCode="General" sourceLinked="1"/>
        <c:tickLblPos val="nextTo"/>
        <c:crossAx val="22026956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B015-9C1E-4DBA-924B-EA97246B8780}" type="datetimeFigureOut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6CD2E-3E5C-4555-AD3D-1431CFE2D3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Bodoni MT Black" pitchFamily="18" charset="0"/>
              </a:rPr>
              <a:t>NUTRITION PROGRAMME</a:t>
            </a:r>
            <a:r>
              <a:rPr lang="en-US" sz="4000" b="1" dirty="0" smtClean="0">
                <a:solidFill>
                  <a:srgbClr val="00B0F0"/>
                </a:solidFill>
                <a:latin typeface="Bodoni MT Black" pitchFamily="18" charset="0"/>
              </a:rPr>
              <a:t/>
            </a:r>
            <a:br>
              <a:rPr lang="en-US" sz="4000" b="1" dirty="0" smtClean="0">
                <a:solidFill>
                  <a:srgbClr val="00B0F0"/>
                </a:solidFill>
                <a:latin typeface="Bodoni MT Black" pitchFamily="18" charset="0"/>
              </a:rPr>
            </a:br>
            <a:endParaRPr lang="en-US" sz="4000" b="1" dirty="0">
              <a:solidFill>
                <a:srgbClr val="FF0000"/>
              </a:solidFill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DETHALA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DHARI S.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DHAULAKOT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Britannic Bold" pitchFamily="34" charset="0"/>
              </a:rPr>
              <a:t>NUTRITION PROGRAMME OF DHULIGADA S. H.P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EARKOT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GHUSHA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GOKULESHORE HOSPITAL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GULJER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GAWANI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HIKILA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BHAGWATI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HUNAINATH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HUTI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KANTAI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KHALANGA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Britannic Bold" pitchFamily="34" charset="0"/>
              </a:rPr>
              <a:t>NUTRITION PROGRAMME OF KHANDESHORI S. H.P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KHARKADA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LALI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LATINATH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MALIKARJUN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BOHARIGAWN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PIPALCHAURI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Britannic Bold" pitchFamily="34" charset="0"/>
              </a:rPr>
              <a:t>NUTRITION PROGRAMME </a:t>
            </a:r>
            <a:r>
              <a:rPr lang="en-US" sz="3100" dirty="0" smtClean="0">
                <a:solidFill>
                  <a:srgbClr val="C00000"/>
                </a:solidFill>
                <a:latin typeface="Britannic Bold" pitchFamily="34" charset="0"/>
              </a:rPr>
              <a:t>OF RANISHIKHAR 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RAPLA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RITHCHAUPATA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SHANKERPUR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SERI S.H.P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SHARMOLI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SHIKHAR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SIPTI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SITOLA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BRAHAMDAV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SUNSERA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TAPOBAN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UKU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DARCHULA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11500" b="1" dirty="0" smtClean="0"/>
              <a:t> THANK YOU</a:t>
            </a:r>
            <a:endParaRPr lang="en-US" sz="11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BYASH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CHHAPARI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DADAKOT 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DATTU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Britannic Bold" pitchFamily="34" charset="0"/>
              </a:rPr>
              <a:t>NUTRITION PROGRAMME OF DHAP  H.P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On-screen Show (4:3)</PresentationFormat>
  <Paragraphs>45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NUTRITION PROGRAMME </vt:lpstr>
      <vt:lpstr>NUTRITION PROGRAMME OF BHAGWATI  H.P.</vt:lpstr>
      <vt:lpstr>NUTRITION PROGRAMME OF BOHARIGAWN  H.P.</vt:lpstr>
      <vt:lpstr>NUTRITION PROGRAMME OF BRAHAMDAV H.P.</vt:lpstr>
      <vt:lpstr>NUTRITION PROGRAMME OF BYASH H.P.</vt:lpstr>
      <vt:lpstr>NUTRITION PROGRAMME OF CHHAPARI  H.P.</vt:lpstr>
      <vt:lpstr>NUTRITION PROGRAMME OF DADAKOT   H.P.</vt:lpstr>
      <vt:lpstr>NUTRITION PROGRAMME OF DATTU H.P.</vt:lpstr>
      <vt:lpstr>NUTRITION PROGRAMME OF DHAP  H.P.</vt:lpstr>
      <vt:lpstr>NUTRITION PROGRAMME OF DETHALA H.P.</vt:lpstr>
      <vt:lpstr>NUTRITION PROGRAMME OF DHARI S. H.P.</vt:lpstr>
      <vt:lpstr>NUTRITION PROGRAMME OF DHAULAKOT H.P.</vt:lpstr>
      <vt:lpstr>NUTRITION PROGRAMME OF DHULIGADA S. H.P.</vt:lpstr>
      <vt:lpstr>NUTRITION PROGRAMME OF EARKOT  H.P.</vt:lpstr>
      <vt:lpstr>NUTRITION PROGRAMME OF GHUSHA H.P.</vt:lpstr>
      <vt:lpstr>NUTRITION PROGRAMME OF GOKULESHORE HOSPITAL.</vt:lpstr>
      <vt:lpstr>NUTRITION PROGRAMME OF GULJER H.P.</vt:lpstr>
      <vt:lpstr>NUTRITION PROGRAMME OF GAWANI H.P.</vt:lpstr>
      <vt:lpstr>NUTRITION PROGRAMME OF HIKILA H.P.</vt:lpstr>
      <vt:lpstr>NUTRITION PROGRAMME OF HUNAINATH H.P.</vt:lpstr>
      <vt:lpstr>NUTRITION PROGRAMME OF HUTI H.P.</vt:lpstr>
      <vt:lpstr>NUTRITION PROGRAMME OF KANTAI H.P.</vt:lpstr>
      <vt:lpstr>NUTRITION PROGRAMME OF KHALANGA H.P.</vt:lpstr>
      <vt:lpstr>NUTRITION PROGRAMME OF KHANDESHORI S. H.P.</vt:lpstr>
      <vt:lpstr>NUTRITION PROGRAMME OF KHAR H.P.</vt:lpstr>
      <vt:lpstr>NUTRITION PROGRAMME OF KHARKADA  H.P.</vt:lpstr>
      <vt:lpstr>NUTRITION PROGRAMME OF LALI  H.P.</vt:lpstr>
      <vt:lpstr>NUTRITION PROGRAMME OF LATINATH H.P.</vt:lpstr>
      <vt:lpstr>NUTRITION PROGRAMME OF MALIKARJUN H.P.</vt:lpstr>
      <vt:lpstr>NUTRITION PROGRAMME OF PIPALCHAURI  H.P.</vt:lpstr>
      <vt:lpstr>NUTRITION PROGRAMME OF RANISHIKHAR   H.P.</vt:lpstr>
      <vt:lpstr>NUTRITION PROGRAMME OF RAPLA H.P.</vt:lpstr>
      <vt:lpstr>NUTRITION PROGRAMME OF RITHCHAUPATA H.P.</vt:lpstr>
      <vt:lpstr>NUTRITION PROGRAMME OF SHANKERPUR  H.P.</vt:lpstr>
      <vt:lpstr>NUTRITION PROGRAMME OF SERI S.H.P.</vt:lpstr>
      <vt:lpstr>NUTRITION PROGRAMME OF SHARMOLI  H.P.</vt:lpstr>
      <vt:lpstr>NUTRITION PROGRAMME OF SHIKHAR H.P.</vt:lpstr>
      <vt:lpstr>NUTRITION PROGRAMME OF SIPTI H.P.</vt:lpstr>
      <vt:lpstr>NUTRITION PROGRAMME OF SITOLA  H.P.</vt:lpstr>
      <vt:lpstr>NUTRITION PROGRAMME OF SUNSERA H.P.</vt:lpstr>
      <vt:lpstr>NUTRITION PROGRAMME OF TAPOBAN  H.P.</vt:lpstr>
      <vt:lpstr>NUTRITION PROGRAMME OF UKU H.P.</vt:lpstr>
      <vt:lpstr>NUTRITION PROGRAMME OF DARCHULA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NUTRITION PROGRAMME </dc:title>
  <dc:creator>Dell</dc:creator>
  <cp:lastModifiedBy>Dell</cp:lastModifiedBy>
  <cp:revision>1</cp:revision>
  <dcterms:created xsi:type="dcterms:W3CDTF">2016-08-14T03:12:29Z</dcterms:created>
  <dcterms:modified xsi:type="dcterms:W3CDTF">2016-08-14T03:12:52Z</dcterms:modified>
</cp:coreProperties>
</file>